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6" r:id="rId3"/>
    <p:sldId id="272" r:id="rId4"/>
    <p:sldId id="267" r:id="rId5"/>
    <p:sldId id="273" r:id="rId6"/>
    <p:sldId id="274" r:id="rId7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EC979"/>
    <a:srgbClr val="F4944A"/>
    <a:srgbClr val="FFC000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83" d="100"/>
          <a:sy n="83" d="100"/>
        </p:scale>
        <p:origin x="643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00B050"/>
          </a:solidFill>
        </p:spPr>
        <p:txBody>
          <a:bodyPr/>
          <a:lstStyle/>
          <a:p>
            <a:r>
              <a:rPr lang="fr-FR" b="1" dirty="0">
                <a:solidFill>
                  <a:srgbClr val="FEFEFE"/>
                </a:solidFill>
              </a:rPr>
              <a:t>Activités d’oral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012846"/>
          </a:xfrm>
        </p:spPr>
        <p:txBody>
          <a:bodyPr>
            <a:normAutofit/>
          </a:bodyPr>
          <a:lstStyle/>
          <a:p>
            <a:r>
              <a:rPr lang="fr-FR" sz="4400" dirty="0"/>
              <a:t>Semaine 2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0559BA61-89C9-4C2C-89C2-BCC26C693E1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 </a:t>
            </a:r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005672CC-8974-C4E8-D160-983161D6DB6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8481" y="220132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82812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54354" y="46883"/>
            <a:ext cx="9423400" cy="902763"/>
          </a:xfrm>
        </p:spPr>
        <p:txBody>
          <a:bodyPr/>
          <a:lstStyle/>
          <a:p>
            <a:r>
              <a:rPr lang="fr-FR" b="1" dirty="0"/>
              <a:t>Présentation des ateliers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0" name="Espace réservé du texte 3">
            <a:extLst>
              <a:ext uri="{FF2B5EF4-FFF2-40B4-BE49-F238E27FC236}">
                <a16:creationId xmlns:a16="http://schemas.microsoft.com/office/drawing/2014/main" id="{009E01D4-2073-4ED6-9077-C6B0ADBF95B3}"/>
              </a:ext>
            </a:extLst>
          </p:cNvPr>
          <p:cNvSpPr txBox="1">
            <a:spLocks/>
          </p:cNvSpPr>
          <p:nvPr/>
        </p:nvSpPr>
        <p:spPr>
          <a:xfrm>
            <a:off x="271537" y="6332425"/>
            <a:ext cx="7931224" cy="320899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  <a:defRPr/>
            </a:pPr>
            <a:r>
              <a:rPr lang="fr-FR" sz="1600" i="1" dirty="0">
                <a:solidFill>
                  <a:srgbClr val="00B050"/>
                </a:solidFill>
                <a:latin typeface="Calibri"/>
              </a:rPr>
              <a:t>Oral 1 – J’écoute avec attention</a:t>
            </a:r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A3D64508-859D-9743-6C96-D95B6E434A5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09419" y="949646"/>
            <a:ext cx="4573162" cy="5226471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0268BA49-CA2B-5D01-7C02-680D92CBA31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94923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-2112"/>
            <a:ext cx="9423400" cy="1325563"/>
          </a:xfrm>
        </p:spPr>
        <p:txBody>
          <a:bodyPr/>
          <a:lstStyle/>
          <a:p>
            <a:r>
              <a:rPr lang="fr-FR" b="1" dirty="0"/>
              <a:t>Lecture offerte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</p:txBody>
      </p:sp>
      <p:sp>
        <p:nvSpPr>
          <p:cNvPr id="7" name="Espace réservé du texte 3">
            <a:extLst>
              <a:ext uri="{FF2B5EF4-FFF2-40B4-BE49-F238E27FC236}">
                <a16:creationId xmlns:a16="http://schemas.microsoft.com/office/drawing/2014/main" id="{1A0C7019-6805-4C39-B3EB-5B1C3E3A3EB5}"/>
              </a:ext>
            </a:extLst>
          </p:cNvPr>
          <p:cNvSpPr txBox="1">
            <a:spLocks/>
          </p:cNvSpPr>
          <p:nvPr/>
        </p:nvSpPr>
        <p:spPr>
          <a:xfrm>
            <a:off x="271537" y="6332425"/>
            <a:ext cx="7931224" cy="320899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  <a:defRPr/>
            </a:pPr>
            <a:r>
              <a:rPr lang="fr-FR" sz="1600" i="1" dirty="0">
                <a:solidFill>
                  <a:srgbClr val="00B050"/>
                </a:solidFill>
                <a:latin typeface="Calibri"/>
              </a:rPr>
              <a:t>Oral 1 – J’écoute avec attention</a:t>
            </a:r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6" name="Espace réservé du contenu 2">
            <a:extLst>
              <a:ext uri="{FF2B5EF4-FFF2-40B4-BE49-F238E27FC236}">
                <a16:creationId xmlns:a16="http://schemas.microsoft.com/office/drawing/2014/main" id="{A42B029F-64E8-4F90-8DCD-02C495ED096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083733"/>
            <a:ext cx="10515600" cy="5093230"/>
          </a:xfrm>
        </p:spPr>
        <p:txBody>
          <a:bodyPr/>
          <a:lstStyle/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fr-FR" sz="1800" i="1" cap="small" dirty="0">
                <a:solidFill>
                  <a:srgbClr val="F4944A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Le roi Arthur (CE1)</a:t>
            </a:r>
            <a:endParaRPr lang="fr-FR" sz="1800" dirty="0">
              <a:solidFill>
                <a:srgbClr val="9EC979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3A85C3E0-C0A5-029A-2759-2BD6BAC7766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1338881">
            <a:off x="2957820" y="1580224"/>
            <a:ext cx="5835199" cy="410024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EE4B48ED-BB61-C912-CE4A-B5A5A0E05A6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33794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54354" y="46883"/>
            <a:ext cx="9423400" cy="902763"/>
          </a:xfrm>
        </p:spPr>
        <p:txBody>
          <a:bodyPr/>
          <a:lstStyle/>
          <a:p>
            <a:r>
              <a:rPr lang="fr-FR" b="1" dirty="0"/>
              <a:t>Autour du mot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1" name="ZoneTexte 10">
            <a:extLst>
              <a:ext uri="{FF2B5EF4-FFF2-40B4-BE49-F238E27FC236}">
                <a16:creationId xmlns:a16="http://schemas.microsoft.com/office/drawing/2014/main" id="{1941867F-445F-492C-B367-DA10BB5CEBA3}"/>
              </a:ext>
            </a:extLst>
          </p:cNvPr>
          <p:cNvSpPr txBox="1"/>
          <p:nvPr/>
        </p:nvSpPr>
        <p:spPr>
          <a:xfrm>
            <a:off x="205846" y="6236732"/>
            <a:ext cx="609600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600" b="1" dirty="0">
                <a:solidFill>
                  <a:srgbClr val="00B05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Oral 1</a:t>
            </a:r>
            <a:r>
              <a:rPr lang="fr-FR" sz="1600" dirty="0">
                <a:solidFill>
                  <a:srgbClr val="00B05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J’écoute avec attention  </a:t>
            </a:r>
            <a:r>
              <a:rPr lang="fr-FR" sz="1600" b="1" dirty="0">
                <a:solidFill>
                  <a:srgbClr val="00B05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Oral 3</a:t>
            </a:r>
            <a:r>
              <a:rPr lang="fr-FR" sz="2000" dirty="0">
                <a:solidFill>
                  <a:srgbClr val="00B05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1600" dirty="0">
                <a:solidFill>
                  <a:srgbClr val="00B05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Je participe à des échanges</a:t>
            </a:r>
            <a:endParaRPr lang="fr-FR" sz="1600" dirty="0">
              <a:solidFill>
                <a:srgbClr val="00B050"/>
              </a:solidFill>
            </a:endParaRP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3234244E-AF44-4855-B10F-BE33EE41CD82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7DC05DA-FFD9-49E4-B171-830DEC409D3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51882" y="1205580"/>
            <a:ext cx="6834182" cy="4641183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283515CA-A7F4-3451-38C4-8ED829EBF68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44421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6" name="Titre 1">
            <a:extLst>
              <a:ext uri="{FF2B5EF4-FFF2-40B4-BE49-F238E27FC236}">
                <a16:creationId xmlns:a16="http://schemas.microsoft.com/office/drawing/2014/main" id="{20FCD8D1-7D19-4D4F-BA6B-533835A432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54354" y="46883"/>
            <a:ext cx="4011660" cy="902763"/>
          </a:xfrm>
        </p:spPr>
        <p:txBody>
          <a:bodyPr/>
          <a:lstStyle/>
          <a:p>
            <a:r>
              <a:rPr lang="fr-FR" b="1" dirty="0"/>
              <a:t>Le mot en trop</a:t>
            </a:r>
          </a:p>
        </p:txBody>
      </p:sp>
      <p:sp>
        <p:nvSpPr>
          <p:cNvPr id="10" name="Espace réservé du texte 3">
            <a:extLst>
              <a:ext uri="{FF2B5EF4-FFF2-40B4-BE49-F238E27FC236}">
                <a16:creationId xmlns:a16="http://schemas.microsoft.com/office/drawing/2014/main" id="{3011A5AD-6C36-4259-9C9D-2035E371D553}"/>
              </a:ext>
            </a:extLst>
          </p:cNvPr>
          <p:cNvSpPr txBox="1">
            <a:spLocks/>
          </p:cNvSpPr>
          <p:nvPr/>
        </p:nvSpPr>
        <p:spPr>
          <a:xfrm>
            <a:off x="271537" y="5959929"/>
            <a:ext cx="7931224" cy="693395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  <a:defRPr/>
            </a:pPr>
            <a:r>
              <a:rPr lang="fr-FR" sz="1600" i="1" dirty="0">
                <a:solidFill>
                  <a:srgbClr val="00B050"/>
                </a:solidFill>
                <a:latin typeface="Calibri"/>
              </a:rPr>
              <a:t>Oral 1 – J’écoute avec attention</a:t>
            </a:r>
          </a:p>
          <a:p>
            <a:pPr marL="0" indent="0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  <a:defRPr/>
            </a:pPr>
            <a:r>
              <a:rPr lang="fr-FR" sz="1600" i="1" dirty="0">
                <a:solidFill>
                  <a:srgbClr val="00B050"/>
                </a:solidFill>
                <a:latin typeface="Calibri"/>
              </a:rPr>
              <a:t>Oral 3 – Je participe à des échanges </a:t>
            </a:r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6EC509C0-9A56-4323-97D8-4CAC3624671A}"/>
              </a:ext>
            </a:extLst>
          </p:cNvPr>
          <p:cNvSpPr txBox="1"/>
          <p:nvPr/>
        </p:nvSpPr>
        <p:spPr>
          <a:xfrm>
            <a:off x="1555392" y="1407126"/>
            <a:ext cx="849377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/>
              <a:t>orange – banane – aubergine – raisin</a:t>
            </a:r>
          </a:p>
          <a:p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→ </a:t>
            </a:r>
            <a:r>
              <a:rPr lang="fr-FR" sz="2400" i="1" dirty="0">
                <a:latin typeface="Arial" panose="020B0604020202020204" pitchFamily="34" charset="0"/>
                <a:cs typeface="Arial" panose="020B0604020202020204" pitchFamily="34" charset="0"/>
              </a:rPr>
              <a:t>Quel est le mot en trop ? Pourquoi ?</a:t>
            </a:r>
            <a:endParaRPr lang="fr-FR" sz="2400" i="1" dirty="0"/>
          </a:p>
          <a:p>
            <a:endParaRPr lang="fr-FR" sz="3600" dirty="0"/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738972FF-DFFC-409E-9175-0FBA42EE6AF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0982546">
            <a:off x="1843790" y="3349351"/>
            <a:ext cx="1566402" cy="2261859"/>
          </a:xfrm>
          <a:prstGeom prst="rect">
            <a:avLst/>
          </a:prstGeom>
        </p:spPr>
      </p:pic>
      <p:pic>
        <p:nvPicPr>
          <p:cNvPr id="16" name="Image 15">
            <a:extLst>
              <a:ext uri="{FF2B5EF4-FFF2-40B4-BE49-F238E27FC236}">
                <a16:creationId xmlns:a16="http://schemas.microsoft.com/office/drawing/2014/main" id="{E49EBA43-3EB4-4811-83EF-5AF1D105378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031740">
            <a:off x="3666792" y="3357805"/>
            <a:ext cx="1511878" cy="2200834"/>
          </a:xfrm>
          <a:prstGeom prst="rect">
            <a:avLst/>
          </a:prstGeom>
        </p:spPr>
      </p:pic>
      <p:pic>
        <p:nvPicPr>
          <p:cNvPr id="18" name="Image 17">
            <a:extLst>
              <a:ext uri="{FF2B5EF4-FFF2-40B4-BE49-F238E27FC236}">
                <a16:creationId xmlns:a16="http://schemas.microsoft.com/office/drawing/2014/main" id="{328C253C-32DD-4BE4-9FEC-C23D05A63D9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158196" y="4037022"/>
            <a:ext cx="1945276" cy="1317273"/>
          </a:xfrm>
          <a:prstGeom prst="rect">
            <a:avLst/>
          </a:prstGeom>
        </p:spPr>
      </p:pic>
      <p:pic>
        <p:nvPicPr>
          <p:cNvPr id="15" name="Image 14">
            <a:extLst>
              <a:ext uri="{FF2B5EF4-FFF2-40B4-BE49-F238E27FC236}">
                <a16:creationId xmlns:a16="http://schemas.microsoft.com/office/drawing/2014/main" id="{C15F1C53-79C6-97FE-464C-9BBB2069E29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835899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6" name="Titre 1">
            <a:extLst>
              <a:ext uri="{FF2B5EF4-FFF2-40B4-BE49-F238E27FC236}">
                <a16:creationId xmlns:a16="http://schemas.microsoft.com/office/drawing/2014/main" id="{20FCD8D1-7D19-4D4F-BA6B-533835A432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54354" y="46883"/>
            <a:ext cx="5965646" cy="902763"/>
          </a:xfrm>
        </p:spPr>
        <p:txBody>
          <a:bodyPr>
            <a:normAutofit/>
          </a:bodyPr>
          <a:lstStyle/>
          <a:p>
            <a:r>
              <a:rPr lang="fr-FR" b="1" dirty="0"/>
              <a:t>Raconter une histoire</a:t>
            </a:r>
          </a:p>
        </p:txBody>
      </p:sp>
      <p:sp>
        <p:nvSpPr>
          <p:cNvPr id="10" name="Espace réservé du texte 3">
            <a:extLst>
              <a:ext uri="{FF2B5EF4-FFF2-40B4-BE49-F238E27FC236}">
                <a16:creationId xmlns:a16="http://schemas.microsoft.com/office/drawing/2014/main" id="{3011A5AD-6C36-4259-9C9D-2035E371D553}"/>
              </a:ext>
            </a:extLst>
          </p:cNvPr>
          <p:cNvSpPr txBox="1">
            <a:spLocks/>
          </p:cNvSpPr>
          <p:nvPr/>
        </p:nvSpPr>
        <p:spPr>
          <a:xfrm>
            <a:off x="271537" y="5959929"/>
            <a:ext cx="7931224" cy="693395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  <a:defRPr/>
            </a:pPr>
            <a:r>
              <a:rPr lang="fr-FR" sz="1600" i="1" dirty="0">
                <a:solidFill>
                  <a:srgbClr val="00B050"/>
                </a:solidFill>
                <a:latin typeface="Calibri"/>
              </a:rPr>
              <a:t>Oral 1 – J’écoute avec attention</a:t>
            </a:r>
          </a:p>
          <a:p>
            <a:pPr marL="0" indent="0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  <a:defRPr/>
            </a:pPr>
            <a:r>
              <a:rPr lang="fr-FR" sz="1600" i="1" dirty="0">
                <a:solidFill>
                  <a:srgbClr val="00B050"/>
                </a:solidFill>
                <a:latin typeface="Calibri"/>
              </a:rPr>
              <a:t>Oral 3 – Je participe à des échanges </a:t>
            </a:r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</p:txBody>
      </p:sp>
      <p:pic>
        <p:nvPicPr>
          <p:cNvPr id="15" name="Picture 4" descr="Livre, Livre Ouvert, Histoire, Écrit, Imagination">
            <a:extLst>
              <a:ext uri="{FF2B5EF4-FFF2-40B4-BE49-F238E27FC236}">
                <a16:creationId xmlns:a16="http://schemas.microsoft.com/office/drawing/2014/main" id="{D43248F6-52F3-402B-8760-331099CEBF0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2165" y="1066911"/>
            <a:ext cx="6367669" cy="4775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42F577AA-BB0D-3DF0-EBD2-C3D030224E3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5162226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119</TotalTime>
  <Words>106</Words>
  <Application>Microsoft Office PowerPoint</Application>
  <PresentationFormat>Grand écran</PresentationFormat>
  <Paragraphs>27</Paragraphs>
  <Slides>6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Thème Office</vt:lpstr>
      <vt:lpstr>Activités d’oral</vt:lpstr>
      <vt:lpstr>Présentation des ateliers</vt:lpstr>
      <vt:lpstr>Lecture offerte</vt:lpstr>
      <vt:lpstr>Autour du mot</vt:lpstr>
      <vt:lpstr>Le mot en trop</vt:lpstr>
      <vt:lpstr>Raconter une histoire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revision>33</cp:revision>
  <dcterms:created xsi:type="dcterms:W3CDTF">2021-07-17T07:25:24Z</dcterms:created>
  <dcterms:modified xsi:type="dcterms:W3CDTF">2022-08-06T14:53:20Z</dcterms:modified>
</cp:coreProperties>
</file>